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57" r:id="rId5"/>
    <p:sldId id="260" r:id="rId6"/>
    <p:sldId id="267" r:id="rId7"/>
    <p:sldId id="262" r:id="rId8"/>
    <p:sldId id="261" r:id="rId9"/>
    <p:sldId id="264" r:id="rId10"/>
    <p:sldId id="263" r:id="rId11"/>
    <p:sldId id="265" r:id="rId12"/>
    <p:sldId id="266" r:id="rId13"/>
    <p:sldId id="268" r:id="rId14"/>
    <p:sldId id="269" r:id="rId15"/>
    <p:sldId id="270" r:id="rId16"/>
    <p:sldId id="285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344DC-0AF3-4156-AF5E-965A7ED10FA1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31E44-7EC4-4330-B036-C6C0BC0196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625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31E44-7EC4-4330-B036-C6C0BC01964C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69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F5C4C-8930-6CD2-8284-1EDB213C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A37F97-4AB3-EE0B-3AA9-F4A0AC6145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CCDF6-3743-93FD-0EED-AC12980A8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70F38-D2F6-1379-26C4-B5112A6E8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31E44-7EC4-4330-B036-C6C0BC01964C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1814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F4385-7144-5D24-1A31-134668970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E9076-D86C-5E5E-8867-ADE8DFC37E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AFAB5-4A49-6A43-0390-BC04CDBD9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AB2CA-CD41-CE7F-9643-F16AD0DEF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31E44-7EC4-4330-B036-C6C0BC01964C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392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B6DBA-8D7B-6762-7F37-2FF269593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A6D59-E1B2-CEDB-0496-AC492CF8D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6BBCE-F1F8-158F-72EC-E18B5EA2F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60CC4-59D3-863B-4557-457AD78B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6E38D-574E-C7E2-E1E7-E8DD1EEAC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878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5AAB5-C65A-A028-F09B-25541662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5620AE-C96C-A97B-940B-FBED90CD9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589FB-DA03-0BEE-2658-454899C9F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133E8-C6A7-EE62-3A5A-9B439F11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E638D-1643-1445-9E9A-D223519F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51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B1B5FA-CAAD-6957-E0C2-9F98151FB3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1D9018-F8AC-0890-76F1-8B566F173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0BD3B-E26B-7456-9154-8945AED4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FE0A1-2F6D-5115-56AB-3DB29A30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D57921-A479-DAEB-2850-3CA5EFA3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77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BD2C-6445-77B7-A17D-1A8750EB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27E35-0BC0-8E45-8350-C1D27F583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68CFD-0E73-F3A0-6B42-2FDB0E7C5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236EF-EBCA-6B4E-CDCD-88B15C95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07B5B-B76C-AFF8-5F21-C8B15DD99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34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2813-5B2A-ADC7-3C6C-747AF1C4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5D9F9-0523-BAE1-53FF-D4FBACF21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83C13-0A57-02D2-0170-9CFB147E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52BE5-2058-6B8A-9335-D38F84EF6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D82E9-F703-07B7-D9FD-8D6559A51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110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FE34-1F10-5473-3D64-C7A05963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5AD6E-BB66-4054-45B5-820092F25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EE454-FA3F-C786-940A-94A0B856F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821A9-78F7-BC1E-0ED1-0B46F87E8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06CF6-8958-92AA-F372-5023C4AE4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90791-3F36-5237-435B-4EDA7D0D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61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B2CDC-5F11-56CE-52C0-BDDAA294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B37F9-9E7B-F58F-4E6E-CB1A21EAF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F3BC1-5440-5801-31C5-E64C4A193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88CF75-FEE9-07DE-3A18-0C46854F7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B9180-0862-F2D6-88E6-CD1B197E5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F4050-1C04-D84C-2479-DE9E56BCC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6BD923-C867-DA0B-4665-D02EB6B12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E0E3E0-91E0-470E-CAF1-2DD22F41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3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CAE12-14CC-0220-5DE2-19FD0E64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FA31DD-5D3B-207E-290B-2D52CF1F7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FC342-F77D-F5A1-69EB-007E1D6EB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3C579-D753-0530-A990-E9F70EF8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2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9503F1-2C97-13E8-BD9B-019D7EDE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15CF4-5C06-801C-4AB9-0C01B0587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E892A-6E0F-3FF3-67B0-6B76A5918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465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BBF8-D791-65B1-E632-8C9BB2E53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292C7-6F25-4C68-CC7F-17CACF14D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6293C-04DF-C7D7-5B15-206822A0E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0D11B-2E04-4B19-5A6E-3E077625D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BFDC1-5C33-6C1C-AF3D-4E0D75A4E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FB08A-DCAE-6C15-318F-29AAA157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40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CE22-1917-8771-EFC2-88C5C5E3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04F421-31C9-9A1C-B081-D22280997D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20D5C-B36A-064B-B44C-D5A059523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F638D-BA06-370E-82B3-DBAB84BB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BD954-6539-3354-DECC-A28AB718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67A33-64BB-E95B-B3B7-8F9DF90F5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968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A60DD4-E89D-26EB-6DC8-B8052F73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ACF110-85B5-388B-46C9-F314EDCF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FCCD7-BA91-C62C-42FF-CC5B2B2B5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15019-9855-4C9E-A5F3-FFFCD63E7A06}" type="datetimeFigureOut">
              <a:rPr lang="en-IN" smtClean="0"/>
              <a:t>11-11-2024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2D8C2-C3D7-92E7-A81B-C37DDC55F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7F685-CF65-6EAC-AD0D-9D16E6410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EEA7D-D2C0-490B-9906-BEF1FCA9BB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15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ebp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webp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web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18.png"/><Relationship Id="rId26" Type="http://schemas.openxmlformats.org/officeDocument/2006/relationships/slide" Target="slide24.xml"/><Relationship Id="rId39" Type="http://schemas.openxmlformats.org/officeDocument/2006/relationships/image" Target="../media/image25.png"/><Relationship Id="rId21" Type="http://schemas.openxmlformats.org/officeDocument/2006/relationships/image" Target="../media/image19.png"/><Relationship Id="rId34" Type="http://schemas.openxmlformats.org/officeDocument/2006/relationships/image" Target="../media/image24.png"/><Relationship Id="rId7" Type="http://schemas.openxmlformats.org/officeDocument/2006/relationships/image" Target="../media/image15.png"/><Relationship Id="rId12" Type="http://schemas.openxmlformats.org/officeDocument/2006/relationships/image" Target="../media/image16.png"/><Relationship Id="rId17" Type="http://schemas.openxmlformats.org/officeDocument/2006/relationships/slide" Target="slide21.xml"/><Relationship Id="rId25" Type="http://schemas.openxmlformats.org/officeDocument/2006/relationships/image" Target="../media/image21.png"/><Relationship Id="rId33" Type="http://schemas.openxmlformats.org/officeDocument/2006/relationships/image" Target="../media/image23.png"/><Relationship Id="rId38" Type="http://schemas.openxmlformats.org/officeDocument/2006/relationships/slide" Target="slide28.xml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slide" Target="slide22.xml"/><Relationship Id="rId29" Type="http://schemas.openxmlformats.org/officeDocument/2006/relationships/slide" Target="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slide" Target="slide19.xml"/><Relationship Id="rId24" Type="http://schemas.openxmlformats.org/officeDocument/2006/relationships/image" Target="../media/image20.png"/><Relationship Id="rId32" Type="http://schemas.openxmlformats.org/officeDocument/2006/relationships/slide" Target="slide26.xml"/><Relationship Id="rId37" Type="http://schemas.openxmlformats.org/officeDocument/2006/relationships/image" Target="../media/image25.png"/><Relationship Id="rId5" Type="http://schemas.openxmlformats.org/officeDocument/2006/relationships/slide" Target="slide17.xml"/><Relationship Id="rId15" Type="http://schemas.openxmlformats.org/officeDocument/2006/relationships/image" Target="../media/image17.png"/><Relationship Id="rId23" Type="http://schemas.openxmlformats.org/officeDocument/2006/relationships/slide" Target="slide23.xml"/><Relationship Id="rId28" Type="http://schemas.openxmlformats.org/officeDocument/2006/relationships/image" Target="../media/image22.png"/><Relationship Id="rId36" Type="http://schemas.openxmlformats.org/officeDocument/2006/relationships/image" Target="../media/image24.png"/><Relationship Id="rId10" Type="http://schemas.openxmlformats.org/officeDocument/2006/relationships/image" Target="../media/image16.png"/><Relationship Id="rId19" Type="http://schemas.openxmlformats.org/officeDocument/2006/relationships/image" Target="../media/image19.png"/><Relationship Id="rId31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Relationship Id="rId14" Type="http://schemas.openxmlformats.org/officeDocument/2006/relationships/slide" Target="slide20.xml"/><Relationship Id="rId22" Type="http://schemas.openxmlformats.org/officeDocument/2006/relationships/image" Target="../media/image20.png"/><Relationship Id="rId27" Type="http://schemas.openxmlformats.org/officeDocument/2006/relationships/image" Target="../media/image21.png"/><Relationship Id="rId30" Type="http://schemas.openxmlformats.org/officeDocument/2006/relationships/image" Target="../media/image22.png"/><Relationship Id="rId35" Type="http://schemas.openxmlformats.org/officeDocument/2006/relationships/slide" Target="slide27.xml"/><Relationship Id="rId8" Type="http://schemas.openxmlformats.org/officeDocument/2006/relationships/slide" Target="slide18.xml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BDAF4-E9AF-1BBD-168C-7ABB26E0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A35C31-BAD3-6980-C89C-EDC9E341EB79}"/>
              </a:ext>
            </a:extLst>
          </p:cNvPr>
          <p:cNvSpPr txBox="1"/>
          <p:nvPr/>
        </p:nvSpPr>
        <p:spPr>
          <a:xfrm>
            <a:off x="894945" y="661480"/>
            <a:ext cx="57393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Weather Analytics 			2023</a:t>
            </a:r>
            <a:endParaRPr lang="en-IN" sz="48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E23A7F-A216-E064-3B1A-BF3C2228FDD1}"/>
              </a:ext>
            </a:extLst>
          </p:cNvPr>
          <p:cNvSpPr txBox="1"/>
          <p:nvPr/>
        </p:nvSpPr>
        <p:spPr>
          <a:xfrm>
            <a:off x="7315200" y="5116749"/>
            <a:ext cx="4756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Made by: Navneet </a:t>
            </a:r>
            <a:r>
              <a:rPr lang="en-US" sz="3200" b="1" dirty="0" err="1">
                <a:solidFill>
                  <a:schemeClr val="accent2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Patteri</a:t>
            </a:r>
            <a:endParaRPr lang="en-US" sz="3200" b="1" dirty="0">
              <a:solidFill>
                <a:schemeClr val="accent2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  <a:p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ID: AF0411619</a:t>
            </a:r>
            <a:endParaRPr lang="en-IN" sz="3200" b="1" dirty="0">
              <a:solidFill>
                <a:schemeClr val="accent2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  <p:pic>
        <p:nvPicPr>
          <p:cNvPr id="3" name="Graphic 2" descr="Rainy scene">
            <a:extLst>
              <a:ext uri="{FF2B5EF4-FFF2-40B4-BE49-F238E27FC236}">
                <a16:creationId xmlns:a16="http://schemas.microsoft.com/office/drawing/2014/main" id="{440B1E6F-0D7A-636E-AFBE-941D66F42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8314" y="1741251"/>
            <a:ext cx="3450895" cy="345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448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FD2A2-4672-810A-E471-7FAF10EDC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96DA59-6C42-7F2A-63EC-FDA872F9B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B4CF5E-E795-6AC5-C069-E96853093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9" t="700"/>
          <a:stretch/>
        </p:blipFill>
        <p:spPr>
          <a:xfrm>
            <a:off x="6095998" y="-36378"/>
            <a:ext cx="6096001" cy="686637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CDA498-A9CF-89F2-CA35-D29A09F228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0616" y="-135419"/>
            <a:ext cx="12142215" cy="7128839"/>
          </a:xfrm>
          <a:prstGeom prst="rect">
            <a:avLst/>
          </a:prstGeom>
        </p:spPr>
      </p:pic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7F4C00E8-D57B-7C87-4A11-94F1210D36D7}"/>
              </a:ext>
            </a:extLst>
          </p:cNvPr>
          <p:cNvSpPr/>
          <p:nvPr/>
        </p:nvSpPr>
        <p:spPr>
          <a:xfrm rot="13201213">
            <a:off x="-3136350" y="-5099538"/>
            <a:ext cx="18464700" cy="17057076"/>
          </a:xfrm>
          <a:prstGeom prst="pie">
            <a:avLst>
              <a:gd name="adj1" fmla="val 818837"/>
              <a:gd name="adj2" fmla="val 1595891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0F60AA-70C0-71CD-71FE-529D7BA88805}"/>
              </a:ext>
            </a:extLst>
          </p:cNvPr>
          <p:cNvSpPr txBox="1"/>
          <p:nvPr/>
        </p:nvSpPr>
        <p:spPr>
          <a:xfrm>
            <a:off x="6692701" y="719339"/>
            <a:ext cx="4689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Aptos Display" panose="020B0004020202020204" pitchFamily="34" charset="0"/>
              </a:rPr>
              <a:t>Sunset Times</a:t>
            </a:r>
            <a:endParaRPr lang="en-IN" sz="60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B97653-9419-B6B4-E0CD-157C91B3ED74}"/>
              </a:ext>
            </a:extLst>
          </p:cNvPr>
          <p:cNvSpPr txBox="1"/>
          <p:nvPr/>
        </p:nvSpPr>
        <p:spPr>
          <a:xfrm>
            <a:off x="6692701" y="1917924"/>
            <a:ext cx="46892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Returns the time of day during which sunset</a:t>
            </a:r>
          </a:p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begins. (Time format)</a:t>
            </a:r>
            <a:endParaRPr lang="en-IN" sz="44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382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7F562-F388-965A-9D5B-240293111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F0C20B-B074-C5EB-CE8B-17334C78C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CB3593-759F-BB67-A538-BFFD4DC58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" r="36239" b="1"/>
          <a:stretch/>
        </p:blipFill>
        <p:spPr>
          <a:xfrm>
            <a:off x="0" y="-36378"/>
            <a:ext cx="6096000" cy="686637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0EEF94-1471-B3D3-2FAB-22EB7E306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28" y="-68570"/>
            <a:ext cx="9134888" cy="6926569"/>
          </a:xfrm>
          <a:prstGeom prst="rect">
            <a:avLst/>
          </a:prstGeom>
        </p:spPr>
      </p:pic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B50F60F4-C482-27BA-4723-9449CFD16C20}"/>
              </a:ext>
            </a:extLst>
          </p:cNvPr>
          <p:cNvSpPr/>
          <p:nvPr/>
        </p:nvSpPr>
        <p:spPr>
          <a:xfrm rot="1733159">
            <a:off x="-3136350" y="-5099538"/>
            <a:ext cx="18464700" cy="17057076"/>
          </a:xfrm>
          <a:prstGeom prst="pie">
            <a:avLst>
              <a:gd name="adj1" fmla="val 1534764"/>
              <a:gd name="adj2" fmla="val 1595891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879F7-0D34-DC34-225E-445BFDA80BFC}"/>
              </a:ext>
            </a:extLst>
          </p:cNvPr>
          <p:cNvSpPr txBox="1"/>
          <p:nvPr/>
        </p:nvSpPr>
        <p:spPr>
          <a:xfrm>
            <a:off x="0" y="918631"/>
            <a:ext cx="62835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Aptos Display" panose="020B0004020202020204" pitchFamily="34" charset="0"/>
              </a:rPr>
              <a:t>Sunshine Duration </a:t>
            </a:r>
            <a:endParaRPr lang="en-IN" sz="60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14C0C-C16F-2AE3-F93C-CCD672890C46}"/>
              </a:ext>
            </a:extLst>
          </p:cNvPr>
          <p:cNvSpPr txBox="1"/>
          <p:nvPr/>
        </p:nvSpPr>
        <p:spPr>
          <a:xfrm>
            <a:off x="697607" y="2117216"/>
            <a:ext cx="46892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Return the total time for which sunshine lasts</a:t>
            </a:r>
          </a:p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in a day in seconds. (seconds)</a:t>
            </a:r>
            <a:endParaRPr lang="en-IN" sz="44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32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DA6-11D5-CFA6-E202-080717306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6DE3A6-5594-D959-DA48-BF7A0443E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CCE0A9-28F2-A6D2-287E-19EA3B4B4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9" t="700"/>
          <a:stretch/>
        </p:blipFill>
        <p:spPr>
          <a:xfrm>
            <a:off x="6095998" y="-36378"/>
            <a:ext cx="6096001" cy="686637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D4B00-BA19-FA8E-5368-CE98198CBE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41012" y="-68569"/>
            <a:ext cx="10287000" cy="6858000"/>
          </a:xfrm>
          <a:prstGeom prst="rect">
            <a:avLst/>
          </a:prstGeom>
        </p:spPr>
      </p:pic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74CBF577-574D-62EB-FB43-63CBF2BC8F32}"/>
              </a:ext>
            </a:extLst>
          </p:cNvPr>
          <p:cNvSpPr/>
          <p:nvPr/>
        </p:nvSpPr>
        <p:spPr>
          <a:xfrm rot="13201213">
            <a:off x="-3136350" y="-5099538"/>
            <a:ext cx="18464700" cy="17057076"/>
          </a:xfrm>
          <a:prstGeom prst="pie">
            <a:avLst>
              <a:gd name="adj1" fmla="val 818837"/>
              <a:gd name="adj2" fmla="val 1595891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5F9BE8-6A19-E59E-A5D3-CAD6F74FB183}"/>
              </a:ext>
            </a:extLst>
          </p:cNvPr>
          <p:cNvSpPr txBox="1"/>
          <p:nvPr/>
        </p:nvSpPr>
        <p:spPr>
          <a:xfrm>
            <a:off x="6095997" y="719339"/>
            <a:ext cx="6096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Aptos Display" panose="020B0004020202020204" pitchFamily="34" charset="0"/>
              </a:rPr>
              <a:t>Daylight Duration</a:t>
            </a:r>
            <a:endParaRPr lang="en-IN" sz="60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FECE10-65DF-E73A-9538-FEAB806845F5}"/>
              </a:ext>
            </a:extLst>
          </p:cNvPr>
          <p:cNvSpPr txBox="1"/>
          <p:nvPr/>
        </p:nvSpPr>
        <p:spPr>
          <a:xfrm>
            <a:off x="6692701" y="1917924"/>
            <a:ext cx="46892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Return the total time for which daylight prevails</a:t>
            </a:r>
          </a:p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in a day in seconds. (seconds)</a:t>
            </a:r>
            <a:endParaRPr lang="en-IN" sz="44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28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D7C35-3973-0012-0699-8CBAB5962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E9AF6A-CF8D-F61C-F622-C429DA20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66BB5A-7566-ABB6-A48F-CDBEA765C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98826"/>
            <a:ext cx="13458094" cy="8682641"/>
          </a:xfrm>
          <a:prstGeom prst="rect">
            <a:avLst/>
          </a:prstGeom>
        </p:spPr>
      </p:pic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0C8CCF43-935B-5C53-6957-1AD58139C4AB}"/>
              </a:ext>
            </a:extLst>
          </p:cNvPr>
          <p:cNvSpPr/>
          <p:nvPr/>
        </p:nvSpPr>
        <p:spPr>
          <a:xfrm rot="18567618">
            <a:off x="-3136350" y="-5099538"/>
            <a:ext cx="18464700" cy="17057076"/>
          </a:xfrm>
          <a:prstGeom prst="pie">
            <a:avLst>
              <a:gd name="adj1" fmla="val 1988516"/>
              <a:gd name="adj2" fmla="val 1503388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22ABAF-BBE7-601B-4E98-2FB080AA0638}"/>
              </a:ext>
            </a:extLst>
          </p:cNvPr>
          <p:cNvSpPr txBox="1"/>
          <p:nvPr/>
        </p:nvSpPr>
        <p:spPr>
          <a:xfrm>
            <a:off x="2582324" y="3864513"/>
            <a:ext cx="5104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Aptos Display" panose="020B0004020202020204" pitchFamily="34" charset="0"/>
              </a:rPr>
              <a:t>Maximum Temperature</a:t>
            </a:r>
            <a:endParaRPr lang="en-IN" sz="60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D68E0-1A57-056E-0822-63ACE04A825A}"/>
              </a:ext>
            </a:extLst>
          </p:cNvPr>
          <p:cNvSpPr txBox="1"/>
          <p:nvPr/>
        </p:nvSpPr>
        <p:spPr>
          <a:xfrm>
            <a:off x="7057295" y="3429000"/>
            <a:ext cx="46892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Returns the maximum temperature recorded</a:t>
            </a:r>
          </a:p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in a day. (°C)</a:t>
            </a:r>
            <a:endParaRPr lang="en-IN" sz="44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29C0B-7E81-61BF-17C1-2F1969804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8C1BA3-F824-D93E-3E6A-8B2FAC42F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4A5502-D067-2D87-65B4-AB7E9541A5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4235" y="1789475"/>
            <a:ext cx="14653846" cy="6251772"/>
          </a:xfrm>
          <a:prstGeom prst="rect">
            <a:avLst/>
          </a:prstGeom>
        </p:spPr>
      </p:pic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D10990E3-0EB7-C8BF-4463-E8B2E9C1ECAF}"/>
              </a:ext>
            </a:extLst>
          </p:cNvPr>
          <p:cNvSpPr/>
          <p:nvPr/>
        </p:nvSpPr>
        <p:spPr>
          <a:xfrm rot="7425598">
            <a:off x="-3136350" y="-5099538"/>
            <a:ext cx="18464700" cy="17057076"/>
          </a:xfrm>
          <a:prstGeom prst="pie">
            <a:avLst>
              <a:gd name="adj1" fmla="val 1988516"/>
              <a:gd name="adj2" fmla="val 1503388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C0146-972C-B063-ACB1-AF2127F2CA71}"/>
              </a:ext>
            </a:extLst>
          </p:cNvPr>
          <p:cNvSpPr txBox="1"/>
          <p:nvPr/>
        </p:nvSpPr>
        <p:spPr>
          <a:xfrm>
            <a:off x="1884942" y="1123444"/>
            <a:ext cx="51047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Aptos Display" panose="020B0004020202020204" pitchFamily="34" charset="0"/>
              </a:rPr>
              <a:t>Minimum Temperature</a:t>
            </a:r>
            <a:endParaRPr lang="en-IN" sz="60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FE05FB-17A6-9E69-CFCF-F74248206352}"/>
              </a:ext>
            </a:extLst>
          </p:cNvPr>
          <p:cNvSpPr txBox="1"/>
          <p:nvPr/>
        </p:nvSpPr>
        <p:spPr>
          <a:xfrm>
            <a:off x="7371823" y="225228"/>
            <a:ext cx="46892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Returns the minimum temperature recorded</a:t>
            </a:r>
          </a:p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in a day. (°C)</a:t>
            </a:r>
            <a:endParaRPr lang="en-IN" sz="44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765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9198B-A2EB-9E97-AABD-D097F15E6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59902-BC03-9C6A-6ED1-1AC4DD887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3AB99B-4BD1-C312-890B-16795E10DFDA}"/>
              </a:ext>
            </a:extLst>
          </p:cNvPr>
          <p:cNvSpPr txBox="1"/>
          <p:nvPr/>
        </p:nvSpPr>
        <p:spPr>
          <a:xfrm>
            <a:off x="112106" y="185499"/>
            <a:ext cx="5518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Technology Used</a:t>
            </a:r>
            <a:endParaRPr lang="en-IN" sz="60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A4616-5360-82DC-78D6-BA6777EF5863}"/>
              </a:ext>
            </a:extLst>
          </p:cNvPr>
          <p:cNvSpPr/>
          <p:nvPr/>
        </p:nvSpPr>
        <p:spPr>
          <a:xfrm>
            <a:off x="2351067" y="1390848"/>
            <a:ext cx="3064213" cy="539914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2DC30A-B7D5-20BC-E157-5B397DF18669}"/>
              </a:ext>
            </a:extLst>
          </p:cNvPr>
          <p:cNvSpPr/>
          <p:nvPr/>
        </p:nvSpPr>
        <p:spPr>
          <a:xfrm>
            <a:off x="5630125" y="1390848"/>
            <a:ext cx="3064213" cy="539914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F68E8-C544-D407-6CAC-E1853E6FD5A1}"/>
              </a:ext>
            </a:extLst>
          </p:cNvPr>
          <p:cNvSpPr/>
          <p:nvPr/>
        </p:nvSpPr>
        <p:spPr>
          <a:xfrm>
            <a:off x="8909183" y="1390848"/>
            <a:ext cx="3064213" cy="539914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01F16-747B-278D-C5D2-ECD96EA7B224}"/>
              </a:ext>
            </a:extLst>
          </p:cNvPr>
          <p:cNvSpPr txBox="1"/>
          <p:nvPr/>
        </p:nvSpPr>
        <p:spPr>
          <a:xfrm>
            <a:off x="2504694" y="1885334"/>
            <a:ext cx="2756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Python(</a:t>
            </a:r>
            <a:r>
              <a:rPr lang="en-US" sz="3600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Numpy</a:t>
            </a:r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, Pandas, Matplotlib) for basic cleaning and data manipulation</a:t>
            </a:r>
            <a:endParaRPr lang="en-IN" sz="36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2D5AC-68D8-B107-06F9-65A06A260EF9}"/>
              </a:ext>
            </a:extLst>
          </p:cNvPr>
          <p:cNvSpPr txBox="1"/>
          <p:nvPr/>
        </p:nvSpPr>
        <p:spPr>
          <a:xfrm>
            <a:off x="5933622" y="2551837"/>
            <a:ext cx="27569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Excel – For exporting dataset</a:t>
            </a:r>
            <a:endParaRPr lang="en-IN" sz="36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ACB05D-352F-E075-1A42-051572FAA590}"/>
              </a:ext>
            </a:extLst>
          </p:cNvPr>
          <p:cNvSpPr txBox="1"/>
          <p:nvPr/>
        </p:nvSpPr>
        <p:spPr>
          <a:xfrm>
            <a:off x="9062810" y="2551837"/>
            <a:ext cx="27569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Power BI for interactive dashboards</a:t>
            </a:r>
            <a:endParaRPr lang="en-IN" sz="36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680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6" grpId="0" animBg="1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9DB69-B494-952F-4FB8-50CE204F1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78FA1C-D14D-5F43-E1CE-9E80780CA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3319616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34AEE2-9DA0-6506-BE89-FD72CAE326FB}"/>
              </a:ext>
            </a:extLst>
          </p:cNvPr>
          <p:cNvSpPr txBox="1"/>
          <p:nvPr/>
        </p:nvSpPr>
        <p:spPr>
          <a:xfrm>
            <a:off x="112351" y="-4187"/>
            <a:ext cx="7319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Problem Statements</a:t>
            </a:r>
            <a:endParaRPr lang="en-IN" sz="60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F1551-C27F-242C-398A-3921CC13088B}"/>
              </a:ext>
            </a:extLst>
          </p:cNvPr>
          <p:cNvCxnSpPr>
            <a:cxnSpLocks/>
          </p:cNvCxnSpPr>
          <p:nvPr/>
        </p:nvCxnSpPr>
        <p:spPr>
          <a:xfrm>
            <a:off x="967415" y="3715378"/>
            <a:ext cx="10872651" cy="0"/>
          </a:xfrm>
          <a:prstGeom prst="line">
            <a:avLst/>
          </a:prstGeom>
          <a:ln w="571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5E3C7FA-FFE2-CAF8-FBB4-4E7D9EC627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0879854"/>
                  </p:ext>
                </p:extLst>
              </p:nvPr>
            </p:nvGraphicFramePr>
            <p:xfrm>
              <a:off x="-513029" y="2222331"/>
              <a:ext cx="3048000" cy="1714500"/>
            </p:xfrm>
            <a:graphic>
              <a:graphicData uri="http://schemas.microsoft.com/office/powerpoint/2016/slidezoom">
                <pslz:sldZm>
                  <pslz:sldZmObj sldId="273" cId="4181676317">
                    <pslz:zmPr id="{A60A1F97-81DD-4161-B3E4-5A3393FF4E61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5E3C7FA-FFE2-CAF8-FBB4-4E7D9EC627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13029" y="2222331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F99EDB84-92FC-619B-07FA-9C53001549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9951789"/>
                  </p:ext>
                </p:extLst>
              </p:nvPr>
            </p:nvGraphicFramePr>
            <p:xfrm>
              <a:off x="185793" y="3480321"/>
              <a:ext cx="3048000" cy="1714500"/>
            </p:xfrm>
            <a:graphic>
              <a:graphicData uri="http://schemas.microsoft.com/office/powerpoint/2016/slidezoom">
                <pslz:sldZm>
                  <pslz:sldZmObj sldId="274" cId="2061343990">
                    <pslz:zmPr id="{D608525C-4D05-45A6-B6CC-0FDE4368C683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F99EDB84-92FC-619B-07FA-9C53001549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793" y="3480321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C300FA77-99BB-CDA8-1D7E-F02410DEF6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6017747"/>
                  </p:ext>
                </p:extLst>
              </p:nvPr>
            </p:nvGraphicFramePr>
            <p:xfrm>
              <a:off x="1471607" y="2222331"/>
              <a:ext cx="3048000" cy="1714500"/>
            </p:xfrm>
            <a:graphic>
              <a:graphicData uri="http://schemas.microsoft.com/office/powerpoint/2016/slidezoom">
                <pslz:sldZm>
                  <pslz:sldZmObj sldId="275" cId="517926435">
                    <pslz:zmPr id="{8E7BD2FF-F061-4E8E-8247-C1E7E2ABF7E1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C300FA77-99BB-CDA8-1D7E-F02410DEF6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71607" y="2222331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97E5644A-7CAB-6F2C-8ED5-6C041C9360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6582887"/>
                  </p:ext>
                </p:extLst>
              </p:nvPr>
            </p:nvGraphicFramePr>
            <p:xfrm>
              <a:off x="1957003" y="3484201"/>
              <a:ext cx="3048000" cy="1714500"/>
            </p:xfrm>
            <a:graphic>
              <a:graphicData uri="http://schemas.microsoft.com/office/powerpoint/2016/slidezoom">
                <pslz:sldZm>
                  <pslz:sldZmObj sldId="276" cId="1320645681">
                    <pslz:zmPr id="{C81745DE-C86D-44A3-8820-FBD647C9DC63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7E5644A-7CAB-6F2C-8ED5-6C041C9360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57003" y="3484201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5AF640B-CD3A-7EE3-209A-E8F6AE48A9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8354678"/>
                  </p:ext>
                </p:extLst>
              </p:nvPr>
            </p:nvGraphicFramePr>
            <p:xfrm>
              <a:off x="3436877" y="2232127"/>
              <a:ext cx="3048000" cy="1714500"/>
            </p:xfrm>
            <a:graphic>
              <a:graphicData uri="http://schemas.microsoft.com/office/powerpoint/2016/slidezoom">
                <pslz:sldZm>
                  <pslz:sldZmObj sldId="277" cId="1698001934">
                    <pslz:zmPr id="{BC60A3B5-0F4B-4839-AB76-B9DB84E4AB66}" returnToParent="0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65AF640B-CD3A-7EE3-209A-E8F6AE48A9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36877" y="2232127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10756686-2B37-EB0C-ECB4-9C907326B6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3546345"/>
                  </p:ext>
                </p:extLst>
              </p:nvPr>
            </p:nvGraphicFramePr>
            <p:xfrm>
              <a:off x="4077944" y="3501939"/>
              <a:ext cx="3048000" cy="1714500"/>
            </p:xfrm>
            <a:graphic>
              <a:graphicData uri="http://schemas.microsoft.com/office/powerpoint/2016/slidezoom">
                <pslz:sldZm>
                  <pslz:sldZmObj sldId="278" cId="2902501643">
                    <pslz:zmPr id="{9FE5B875-C0B4-4F79-A983-767E7A65D72A}" returnToParent="0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10756686-2B37-EB0C-ECB4-9C907326B6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77944" y="3501939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0F1CCFDF-13E0-C51F-53CB-36E5154622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1709967"/>
                  </p:ext>
                </p:extLst>
              </p:nvPr>
            </p:nvGraphicFramePr>
            <p:xfrm>
              <a:off x="5530576" y="2254617"/>
              <a:ext cx="3048000" cy="1714500"/>
            </p:xfrm>
            <a:graphic>
              <a:graphicData uri="http://schemas.microsoft.com/office/powerpoint/2016/slidezoom">
                <pslz:sldZm>
                  <pslz:sldZmObj sldId="279" cId="660425040">
                    <pslz:zmPr id="{F53E4567-DF78-45F5-B732-B2BF35FC80A5}" returnToParent="0" transitionDur="1000" showBg="0">
                      <p166:blipFill xmlns:p166="http://schemas.microsoft.com/office/powerpoint/2016/6/main">
                        <a:blip r:embed="rId2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0F1CCFDF-13E0-C51F-53CB-36E5154622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30576" y="2254617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D687EF69-6985-9455-05B7-CC87DB3297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2232025"/>
                  </p:ext>
                </p:extLst>
              </p:nvPr>
            </p:nvGraphicFramePr>
            <p:xfrm>
              <a:off x="6183733" y="3508602"/>
              <a:ext cx="3048000" cy="1714500"/>
            </p:xfrm>
            <a:graphic>
              <a:graphicData uri="http://schemas.microsoft.com/office/powerpoint/2016/slidezoom">
                <pslz:sldZm>
                  <pslz:sldZmObj sldId="280" cId="2110912807">
                    <pslz:zmPr id="{26CF4083-AF4E-48FE-8680-F43BCFEB0896}" returnToParent="0" transitionDur="1000" showBg="0">
                      <p166:blipFill xmlns:p166="http://schemas.microsoft.com/office/powerpoint/2016/6/main">
                        <a:blip r:embed="rId2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D687EF69-6985-9455-05B7-CC87DB3297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83733" y="3508602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E0BA2E38-F79C-EA84-9B3E-40DF94293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3254938"/>
                  </p:ext>
                </p:extLst>
              </p:nvPr>
            </p:nvGraphicFramePr>
            <p:xfrm>
              <a:off x="7417044" y="2235948"/>
              <a:ext cx="3048000" cy="1714500"/>
            </p:xfrm>
            <a:graphic>
              <a:graphicData uri="http://schemas.microsoft.com/office/powerpoint/2016/slidezoom">
                <pslz:sldZm>
                  <pslz:sldZmObj sldId="281" cId="2024266464">
                    <pslz:zmPr id="{A35CF11C-A70E-453B-8C5F-C0F2C009DA73}" returnToParent="0" transitionDur="1000" showBg="0">
                      <p166:blipFill xmlns:p166="http://schemas.microsoft.com/office/powerpoint/2016/6/main">
                        <a:blip r:embed="rId2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E0BA2E38-F79C-EA84-9B3E-40DF94293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17044" y="2235948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2C4FDB49-B234-5F8E-B7E4-3A0B768E69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6553879"/>
                  </p:ext>
                </p:extLst>
              </p:nvPr>
            </p:nvGraphicFramePr>
            <p:xfrm>
              <a:off x="8204499" y="3511366"/>
              <a:ext cx="3048000" cy="1714500"/>
            </p:xfrm>
            <a:graphic>
              <a:graphicData uri="http://schemas.microsoft.com/office/powerpoint/2016/slidezoom">
                <pslz:sldZm>
                  <pslz:sldZmObj sldId="282" cId="1218750281">
                    <pslz:zmPr id="{2710FD8D-A7CA-4CE6-BA5F-401D65EBCE7E}" returnToParent="0" transitionDur="1000" showBg="0">
                      <p166:blipFill xmlns:p166="http://schemas.microsoft.com/office/powerpoint/2016/6/main">
                        <a:blip r:embed="rId3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hlinkClick r:id="rId32" action="ppaction://hlinksldjump"/>
                <a:extLst>
                  <a:ext uri="{FF2B5EF4-FFF2-40B4-BE49-F238E27FC236}">
                    <a16:creationId xmlns:a16="http://schemas.microsoft.com/office/drawing/2014/main" id="{2C4FDB49-B234-5F8E-B7E4-3A0B768E69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04499" y="3511366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1" name="Slide Zoom 20">
                <a:extLst>
                  <a:ext uri="{FF2B5EF4-FFF2-40B4-BE49-F238E27FC236}">
                    <a16:creationId xmlns:a16="http://schemas.microsoft.com/office/drawing/2014/main" id="{451FEA6D-24AA-5297-3E59-58F9635CF4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74070"/>
                  </p:ext>
                </p:extLst>
              </p:nvPr>
            </p:nvGraphicFramePr>
            <p:xfrm>
              <a:off x="9494133" y="2235948"/>
              <a:ext cx="3048000" cy="1714500"/>
            </p:xfrm>
            <a:graphic>
              <a:graphicData uri="http://schemas.microsoft.com/office/powerpoint/2016/slidezoom">
                <pslz:sldZm>
                  <pslz:sldZmObj sldId="283" cId="873351022">
                    <pslz:zmPr id="{7038511C-A328-445A-ADB0-091CD8940A73}" returnToParent="0" transitionDur="1000" showBg="0">
                      <p166:blipFill xmlns:p166="http://schemas.microsoft.com/office/powerpoint/2016/6/main">
                        <a:blip r:embed="rId3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1" name="Slide Zoom 20">
                <a:hlinkClick r:id="rId35" action="ppaction://hlinksldjump"/>
                <a:extLst>
                  <a:ext uri="{FF2B5EF4-FFF2-40B4-BE49-F238E27FC236}">
                    <a16:creationId xmlns:a16="http://schemas.microsoft.com/office/drawing/2014/main" id="{451FEA6D-24AA-5297-3E59-58F9635CF4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494133" y="2235948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DFAFF275-D555-3F57-98BA-8764869747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8343155"/>
                  </p:ext>
                </p:extLst>
              </p:nvPr>
            </p:nvGraphicFramePr>
            <p:xfrm>
              <a:off x="10404045" y="3515709"/>
              <a:ext cx="3048000" cy="1714500"/>
            </p:xfrm>
            <a:graphic>
              <a:graphicData uri="http://schemas.microsoft.com/office/powerpoint/2016/slidezoom">
                <pslz:sldZm>
                  <pslz:sldZmObj sldId="284" cId="2390661473">
                    <pslz:zmPr id="{674EC624-8B9B-4AF1-8258-BD06A87C71F5}" returnToParent="0" transitionDur="1000" showBg="0">
                      <p166:blipFill xmlns:p166="http://schemas.microsoft.com/office/powerpoint/2016/6/main">
                        <a:blip r:embed="rId3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38" action="ppaction://hlinksldjump"/>
                <a:extLst>
                  <a:ext uri="{FF2B5EF4-FFF2-40B4-BE49-F238E27FC236}">
                    <a16:creationId xmlns:a16="http://schemas.microsoft.com/office/drawing/2014/main" id="{DFAFF275-D555-3F57-98BA-8764869747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404045" y="3515709"/>
                <a:ext cx="3048000" cy="17145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79888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043F3A-1D18-279D-DC75-B90EC86234E0}"/>
              </a:ext>
            </a:extLst>
          </p:cNvPr>
          <p:cNvSpPr txBox="1"/>
          <p:nvPr/>
        </p:nvSpPr>
        <p:spPr>
          <a:xfrm>
            <a:off x="4591665" y="1465007"/>
            <a:ext cx="3795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1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2525A-6CCE-CAA5-F323-7017AFC9BABC}"/>
              </a:ext>
            </a:extLst>
          </p:cNvPr>
          <p:cNvSpPr txBox="1"/>
          <p:nvPr/>
        </p:nvSpPr>
        <p:spPr>
          <a:xfrm>
            <a:off x="2202426" y="2694040"/>
            <a:ext cx="85737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What are the day-to-day temperature patterns for any selected month in Delhi</a:t>
            </a:r>
          </a:p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(2023)?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9C4BF7-60A6-5052-7D0D-FA79D225ACEF}"/>
              </a:ext>
            </a:extLst>
          </p:cNvPr>
          <p:cNvSpPr/>
          <p:nvPr/>
        </p:nvSpPr>
        <p:spPr>
          <a:xfrm>
            <a:off x="5677710" y="5392993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676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C658CD-963D-BD7E-7E35-C02C30F62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EFE5BD7-B70E-5278-A490-A985C0FE9673}"/>
              </a:ext>
            </a:extLst>
          </p:cNvPr>
          <p:cNvSpPr txBox="1"/>
          <p:nvPr/>
        </p:nvSpPr>
        <p:spPr>
          <a:xfrm>
            <a:off x="4305745" y="1384361"/>
            <a:ext cx="3795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2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E6421E-9B58-A5D6-C8D1-DD83D0A1F38B}"/>
              </a:ext>
            </a:extLst>
          </p:cNvPr>
          <p:cNvSpPr txBox="1"/>
          <p:nvPr/>
        </p:nvSpPr>
        <p:spPr>
          <a:xfrm>
            <a:off x="2766630" y="2613394"/>
            <a:ext cx="6873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How do the average monthly temperatures in Delhi fluctuate throughout 2023?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BFAA2B-DE75-B0E2-6494-5F914099914E}"/>
              </a:ext>
            </a:extLst>
          </p:cNvPr>
          <p:cNvSpPr/>
          <p:nvPr/>
        </p:nvSpPr>
        <p:spPr>
          <a:xfrm>
            <a:off x="5677710" y="373504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343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CF28A8-1C8B-C3CF-D3BF-05CA10DFB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4B59F0-7D40-7EE4-EB1F-356116A73EC9}"/>
              </a:ext>
            </a:extLst>
          </p:cNvPr>
          <p:cNvSpPr txBox="1"/>
          <p:nvPr/>
        </p:nvSpPr>
        <p:spPr>
          <a:xfrm>
            <a:off x="4305745" y="1384361"/>
            <a:ext cx="3795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3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64ECA-98AE-DEA8-DFD9-D99D05831463}"/>
              </a:ext>
            </a:extLst>
          </p:cNvPr>
          <p:cNvSpPr txBox="1"/>
          <p:nvPr/>
        </p:nvSpPr>
        <p:spPr>
          <a:xfrm>
            <a:off x="2766629" y="2613394"/>
            <a:ext cx="78948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How do yearly temperature averages compare across various Indian cities for 2023?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13FB562-1B0C-9B64-B850-B3628CA3756B}"/>
              </a:ext>
            </a:extLst>
          </p:cNvPr>
          <p:cNvSpPr/>
          <p:nvPr/>
        </p:nvSpPr>
        <p:spPr>
          <a:xfrm>
            <a:off x="5677710" y="5392993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792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6602F-BBBC-110A-CB59-87443F9E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B7FF16-BEB1-7CDC-9FD6-12B5806BD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DB1D2D-E22D-2D64-AA94-467873AFBB15}"/>
              </a:ext>
            </a:extLst>
          </p:cNvPr>
          <p:cNvSpPr txBox="1"/>
          <p:nvPr/>
        </p:nvSpPr>
        <p:spPr>
          <a:xfrm>
            <a:off x="2894461" y="1735554"/>
            <a:ext cx="731958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Abstract</a:t>
            </a:r>
            <a:endParaRPr lang="en-IN" sz="138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29380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1C0E1-6D31-530B-6DF9-6E66BA77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348382-A863-476A-B4B4-E9357C876BF6}"/>
              </a:ext>
            </a:extLst>
          </p:cNvPr>
          <p:cNvSpPr txBox="1"/>
          <p:nvPr/>
        </p:nvSpPr>
        <p:spPr>
          <a:xfrm>
            <a:off x="4305745" y="1384361"/>
            <a:ext cx="3795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4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2CF6CE-3264-85EE-94EE-2CBB09105772}"/>
              </a:ext>
            </a:extLst>
          </p:cNvPr>
          <p:cNvSpPr txBox="1"/>
          <p:nvPr/>
        </p:nvSpPr>
        <p:spPr>
          <a:xfrm>
            <a:off x="2766629" y="2613394"/>
            <a:ext cx="84493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What is the relationship between temperature and humidity in Delhi for 2023, and how can it be represented using a scatterplot?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05A3560-0BA4-362C-A9AB-C5259CEA6B04}"/>
              </a:ext>
            </a:extLst>
          </p:cNvPr>
          <p:cNvSpPr/>
          <p:nvPr/>
        </p:nvSpPr>
        <p:spPr>
          <a:xfrm>
            <a:off x="5677710" y="363774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64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5999BA-AAB2-3D7B-C28E-A97F453A2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5BF48A-F66F-0BDD-F53B-FE966B02ADFF}"/>
              </a:ext>
            </a:extLst>
          </p:cNvPr>
          <p:cNvSpPr txBox="1"/>
          <p:nvPr/>
        </p:nvSpPr>
        <p:spPr>
          <a:xfrm>
            <a:off x="4305745" y="1384361"/>
            <a:ext cx="3795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5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A3B3FF-1BB3-A196-D7E3-BD2A170C0D17}"/>
              </a:ext>
            </a:extLst>
          </p:cNvPr>
          <p:cNvSpPr txBox="1"/>
          <p:nvPr/>
        </p:nvSpPr>
        <p:spPr>
          <a:xfrm>
            <a:off x="2766629" y="2613394"/>
            <a:ext cx="8449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How can we visualize the correlation between temperature and humidity in</a:t>
            </a:r>
          </a:p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Chennai for 2023 using a scatterplot?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583E68-5241-67D1-4C3B-9B648918F613}"/>
              </a:ext>
            </a:extLst>
          </p:cNvPr>
          <p:cNvSpPr/>
          <p:nvPr/>
        </p:nvSpPr>
        <p:spPr>
          <a:xfrm>
            <a:off x="5677710" y="5392993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001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DE215E-7E77-117F-D5AF-4DDCB0860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4ABE36-A173-F718-0354-139C1FD3A793}"/>
              </a:ext>
            </a:extLst>
          </p:cNvPr>
          <p:cNvSpPr txBox="1"/>
          <p:nvPr/>
        </p:nvSpPr>
        <p:spPr>
          <a:xfrm>
            <a:off x="4305745" y="1384361"/>
            <a:ext cx="3795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6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435F5-714E-3711-7ECE-13EE9C69D7C7}"/>
              </a:ext>
            </a:extLst>
          </p:cNvPr>
          <p:cNvSpPr txBox="1"/>
          <p:nvPr/>
        </p:nvSpPr>
        <p:spPr>
          <a:xfrm>
            <a:off x="2766629" y="2613394"/>
            <a:ext cx="8449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How do sunshine and daylight hours change over the course of 2023 in Delhi?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95C389B-A66D-71A3-45C3-FB2B4B4813F4}"/>
              </a:ext>
            </a:extLst>
          </p:cNvPr>
          <p:cNvSpPr/>
          <p:nvPr/>
        </p:nvSpPr>
        <p:spPr>
          <a:xfrm>
            <a:off x="5677710" y="373504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501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57B4EB-2A51-71D8-6650-C5FA54531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E417D3-3A1F-B6B7-EF1C-558A0A79CB61}"/>
              </a:ext>
            </a:extLst>
          </p:cNvPr>
          <p:cNvSpPr txBox="1"/>
          <p:nvPr/>
        </p:nvSpPr>
        <p:spPr>
          <a:xfrm>
            <a:off x="4305745" y="1384361"/>
            <a:ext cx="3795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7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43FA4-6FA3-38E2-F7EC-9DBD3405E8F4}"/>
              </a:ext>
            </a:extLst>
          </p:cNvPr>
          <p:cNvSpPr txBox="1"/>
          <p:nvPr/>
        </p:nvSpPr>
        <p:spPr>
          <a:xfrm>
            <a:off x="2766629" y="2613394"/>
            <a:ext cx="8449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What are the trends in sunshine and daylight duration in Chennai during 2023?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10B070F-0978-D849-2D55-C7BB57BD4F52}"/>
              </a:ext>
            </a:extLst>
          </p:cNvPr>
          <p:cNvSpPr/>
          <p:nvPr/>
        </p:nvSpPr>
        <p:spPr>
          <a:xfrm>
            <a:off x="5677710" y="5392993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0425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D9BA03-0483-79E6-8AE6-A37D4CDC0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0931AA-95E7-753C-FAC8-BAB0EE2AB132}"/>
              </a:ext>
            </a:extLst>
          </p:cNvPr>
          <p:cNvSpPr txBox="1"/>
          <p:nvPr/>
        </p:nvSpPr>
        <p:spPr>
          <a:xfrm>
            <a:off x="4305745" y="1384361"/>
            <a:ext cx="3795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8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ABD31-20E3-2F11-75E2-7916A8A8B48B}"/>
              </a:ext>
            </a:extLst>
          </p:cNvPr>
          <p:cNvSpPr txBox="1"/>
          <p:nvPr/>
        </p:nvSpPr>
        <p:spPr>
          <a:xfrm>
            <a:off x="2766629" y="2613394"/>
            <a:ext cx="84493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How do sunrise and sunset times shift throughout the year in Delhi (2023)?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FFEF696-95A9-1039-F7D3-245AA4CC07D1}"/>
              </a:ext>
            </a:extLst>
          </p:cNvPr>
          <p:cNvSpPr/>
          <p:nvPr/>
        </p:nvSpPr>
        <p:spPr>
          <a:xfrm>
            <a:off x="5677710" y="373504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0912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F94B1-85DA-66E1-9A25-60D9E5E2D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BEB868-E161-E718-AC20-8FFB9361E379}"/>
              </a:ext>
            </a:extLst>
          </p:cNvPr>
          <p:cNvSpPr txBox="1"/>
          <p:nvPr/>
        </p:nvSpPr>
        <p:spPr>
          <a:xfrm>
            <a:off x="4305745" y="1384361"/>
            <a:ext cx="3795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9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7B19F-D0D0-C115-F661-4253EB9A8498}"/>
              </a:ext>
            </a:extLst>
          </p:cNvPr>
          <p:cNvSpPr txBox="1"/>
          <p:nvPr/>
        </p:nvSpPr>
        <p:spPr>
          <a:xfrm>
            <a:off x="2766629" y="2613394"/>
            <a:ext cx="84493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What seasonal changes are observed in sunrise and sunset timings for Chennai</a:t>
            </a:r>
          </a:p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in 2023?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571D0C-CD83-66FA-654D-760F3BBB2E52}"/>
              </a:ext>
            </a:extLst>
          </p:cNvPr>
          <p:cNvSpPr/>
          <p:nvPr/>
        </p:nvSpPr>
        <p:spPr>
          <a:xfrm>
            <a:off x="5677710" y="5392993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266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25182E-91D2-5A2B-A43B-5B07DBD5C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C8BAA4-4139-02A6-C205-4E6545B7AF89}"/>
              </a:ext>
            </a:extLst>
          </p:cNvPr>
          <p:cNvSpPr txBox="1"/>
          <p:nvPr/>
        </p:nvSpPr>
        <p:spPr>
          <a:xfrm>
            <a:off x="4218561" y="1364906"/>
            <a:ext cx="4591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10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471EB-24E2-A596-E1D2-4DA3680ADF30}"/>
              </a:ext>
            </a:extLst>
          </p:cNvPr>
          <p:cNvSpPr txBox="1"/>
          <p:nvPr/>
        </p:nvSpPr>
        <p:spPr>
          <a:xfrm>
            <a:off x="2766629" y="2613394"/>
            <a:ext cx="8682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What are the highest and lowest temperatures recorded each month in Delhi during 2023?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B9F025F-65AF-5487-8A34-8A7A1A043D6A}"/>
              </a:ext>
            </a:extLst>
          </p:cNvPr>
          <p:cNvSpPr/>
          <p:nvPr/>
        </p:nvSpPr>
        <p:spPr>
          <a:xfrm>
            <a:off x="5677710" y="324867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750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BED5C-670C-FD50-AA79-0B5F2193E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34CBD3-A448-0DCA-1393-A8B5271D6BC7}"/>
              </a:ext>
            </a:extLst>
          </p:cNvPr>
          <p:cNvSpPr txBox="1"/>
          <p:nvPr/>
        </p:nvSpPr>
        <p:spPr>
          <a:xfrm>
            <a:off x="4218561" y="1364906"/>
            <a:ext cx="4591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11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DCC90-3C4C-4322-94C8-21225F58D872}"/>
              </a:ext>
            </a:extLst>
          </p:cNvPr>
          <p:cNvSpPr txBox="1"/>
          <p:nvPr/>
        </p:nvSpPr>
        <p:spPr>
          <a:xfrm>
            <a:off x="2766629" y="2613394"/>
            <a:ext cx="8682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How do the maximum and minimum monthly temperatures in Chennai change</a:t>
            </a:r>
          </a:p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over 2023?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CE7B3F0-AD17-030B-3366-D264B6854A65}"/>
              </a:ext>
            </a:extLst>
          </p:cNvPr>
          <p:cNvSpPr/>
          <p:nvPr/>
        </p:nvSpPr>
        <p:spPr>
          <a:xfrm>
            <a:off x="5677710" y="5392993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351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AF855F-88D4-393E-6AE0-5101D4A5B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B818B5-DFF8-39CD-EFDE-2231EB922460}"/>
              </a:ext>
            </a:extLst>
          </p:cNvPr>
          <p:cNvSpPr txBox="1"/>
          <p:nvPr/>
        </p:nvSpPr>
        <p:spPr>
          <a:xfrm>
            <a:off x="4218561" y="1364906"/>
            <a:ext cx="4591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ptos Display" panose="020B0004020202020204" pitchFamily="34" charset="0"/>
              </a:rPr>
              <a:t>Problem 12</a:t>
            </a:r>
            <a:endParaRPr lang="en-IN" sz="6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B5C63F-F9A6-20CF-816D-A1C7F914BEFE}"/>
              </a:ext>
            </a:extLst>
          </p:cNvPr>
          <p:cNvSpPr txBox="1"/>
          <p:nvPr/>
        </p:nvSpPr>
        <p:spPr>
          <a:xfrm>
            <a:off x="2766629" y="2613394"/>
            <a:ext cx="8682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ptos Display" panose="020B0004020202020204" pitchFamily="34" charset="0"/>
              </a:rPr>
              <a:t>How can the weather data be exported to an Excel file for further use or analysis?</a:t>
            </a:r>
            <a:endParaRPr lang="en-IN" sz="4000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BB42C3C-8A1E-DF26-7A76-216B3CC63002}"/>
              </a:ext>
            </a:extLst>
          </p:cNvPr>
          <p:cNvSpPr/>
          <p:nvPr/>
        </p:nvSpPr>
        <p:spPr>
          <a:xfrm>
            <a:off x="5677710" y="344320"/>
            <a:ext cx="836579" cy="8073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66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B3845-506C-5981-E76C-D2630CAAC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A0E46-42FD-F509-CDDA-5772FF111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E14E0D-98BC-AFF1-E458-F2E67B87AE09}"/>
              </a:ext>
            </a:extLst>
          </p:cNvPr>
          <p:cNvSpPr/>
          <p:nvPr/>
        </p:nvSpPr>
        <p:spPr>
          <a:xfrm>
            <a:off x="1050587" y="0"/>
            <a:ext cx="3064213" cy="686218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D7E33-118B-12B3-A134-29C4892C9D6B}"/>
              </a:ext>
            </a:extLst>
          </p:cNvPr>
          <p:cNvSpPr/>
          <p:nvPr/>
        </p:nvSpPr>
        <p:spPr>
          <a:xfrm>
            <a:off x="4329645" y="0"/>
            <a:ext cx="3064213" cy="686218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771EF-DEA5-8D40-5B21-9D459AC5958D}"/>
              </a:ext>
            </a:extLst>
          </p:cNvPr>
          <p:cNvSpPr/>
          <p:nvPr/>
        </p:nvSpPr>
        <p:spPr>
          <a:xfrm>
            <a:off x="7608703" y="0"/>
            <a:ext cx="3064213" cy="6862187"/>
          </a:xfrm>
          <a:prstGeom prst="rect">
            <a:avLst/>
          </a:prstGeom>
          <a:solidFill>
            <a:srgbClr val="FF0000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CC1A44-F934-D342-BD36-288C57552D6E}"/>
              </a:ext>
            </a:extLst>
          </p:cNvPr>
          <p:cNvSpPr txBox="1"/>
          <p:nvPr/>
        </p:nvSpPr>
        <p:spPr>
          <a:xfrm>
            <a:off x="1186605" y="1905506"/>
            <a:ext cx="27921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Analysis of various weather parameters for few cities in the year 2023</a:t>
            </a:r>
            <a:endParaRPr lang="en-IN" sz="32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2F206-845A-F6F6-D864-A5AEBA0FDC6F}"/>
              </a:ext>
            </a:extLst>
          </p:cNvPr>
          <p:cNvSpPr txBox="1"/>
          <p:nvPr/>
        </p:nvSpPr>
        <p:spPr>
          <a:xfrm>
            <a:off x="4329645" y="1797880"/>
            <a:ext cx="32103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Helps us understand how big meteorological companies analyze data to forecast weather</a:t>
            </a:r>
            <a:endParaRPr lang="en-IN" sz="3200" b="1" dirty="0">
              <a:solidFill>
                <a:schemeClr val="accent6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314949-AA3A-6180-BDF2-58579575C0A6}"/>
              </a:ext>
            </a:extLst>
          </p:cNvPr>
          <p:cNvSpPr txBox="1"/>
          <p:nvPr/>
        </p:nvSpPr>
        <p:spPr>
          <a:xfrm>
            <a:off x="7710394" y="1693731"/>
            <a:ext cx="28608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Through this analysis, we can conduct case studies and such about a certain location’s weather pattern</a:t>
            </a:r>
            <a:endParaRPr lang="en-IN" sz="3200" b="1" dirty="0">
              <a:solidFill>
                <a:schemeClr val="accent5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6912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690105-22DF-C891-FBD7-59540FC93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D11D80-50BB-F13A-87D8-F09EDC7C1C8C}"/>
              </a:ext>
            </a:extLst>
          </p:cNvPr>
          <p:cNvSpPr txBox="1"/>
          <p:nvPr/>
        </p:nvSpPr>
        <p:spPr>
          <a:xfrm>
            <a:off x="3857705" y="331369"/>
            <a:ext cx="4089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Dataset Used </a:t>
            </a:r>
            <a:endParaRPr lang="en-IN" sz="54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B729C1-7695-96A2-EC13-83D06C88054B}"/>
              </a:ext>
            </a:extLst>
          </p:cNvPr>
          <p:cNvSpPr txBox="1"/>
          <p:nvPr/>
        </p:nvSpPr>
        <p:spPr>
          <a:xfrm>
            <a:off x="219642" y="1750977"/>
            <a:ext cx="2928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An API from openMeteo.com </a:t>
            </a:r>
            <a:endParaRPr lang="en-IN" sz="32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C9EF2B-3BFE-0F5E-53AA-F95253067635}"/>
              </a:ext>
            </a:extLst>
          </p:cNvPr>
          <p:cNvSpPr/>
          <p:nvPr/>
        </p:nvSpPr>
        <p:spPr>
          <a:xfrm>
            <a:off x="137554" y="1254699"/>
            <a:ext cx="3092368" cy="2091448"/>
          </a:xfrm>
          <a:prstGeom prst="roundRect">
            <a:avLst>
              <a:gd name="adj" fmla="val 10894"/>
            </a:avLst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AD7ABC-42DA-EF86-0359-9A8CA50731E2}"/>
              </a:ext>
            </a:extLst>
          </p:cNvPr>
          <p:cNvSpPr txBox="1"/>
          <p:nvPr/>
        </p:nvSpPr>
        <p:spPr>
          <a:xfrm>
            <a:off x="6789907" y="1289312"/>
            <a:ext cx="4089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defRPr>
            </a:lvl1pPr>
          </a:lstStyle>
          <a:p>
            <a:r>
              <a:rPr lang="en-US" sz="4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What is an API?</a:t>
            </a:r>
            <a:endParaRPr lang="en-IN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E894324-FF0E-E5D6-2029-57D56748AF45}"/>
              </a:ext>
            </a:extLst>
          </p:cNvPr>
          <p:cNvSpPr/>
          <p:nvPr/>
        </p:nvSpPr>
        <p:spPr>
          <a:xfrm>
            <a:off x="3335359" y="2174151"/>
            <a:ext cx="2748232" cy="4118517"/>
          </a:xfrm>
          <a:prstGeom prst="roundRect">
            <a:avLst>
              <a:gd name="adj" fmla="val 10894"/>
            </a:avLst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4B15875-9CBE-5E99-1F9B-28C98B4D5A16}"/>
              </a:ext>
            </a:extLst>
          </p:cNvPr>
          <p:cNvSpPr/>
          <p:nvPr/>
        </p:nvSpPr>
        <p:spPr>
          <a:xfrm>
            <a:off x="6258539" y="2174151"/>
            <a:ext cx="2676863" cy="4118516"/>
          </a:xfrm>
          <a:prstGeom prst="roundRect">
            <a:avLst>
              <a:gd name="adj" fmla="val 10894"/>
            </a:avLst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2AAB4B7-8B78-15E6-C83A-2449960885FD}"/>
              </a:ext>
            </a:extLst>
          </p:cNvPr>
          <p:cNvSpPr/>
          <p:nvPr/>
        </p:nvSpPr>
        <p:spPr>
          <a:xfrm>
            <a:off x="9110351" y="2174151"/>
            <a:ext cx="2748232" cy="4118516"/>
          </a:xfrm>
          <a:prstGeom prst="roundRect">
            <a:avLst>
              <a:gd name="adj" fmla="val 10894"/>
            </a:avLst>
          </a:prstGeom>
          <a:solidFill>
            <a:schemeClr val="accent2">
              <a:lumMod val="60000"/>
              <a:lumOff val="40000"/>
              <a:alpha val="43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76A578-F91C-7580-4463-BF11826E345F}"/>
              </a:ext>
            </a:extLst>
          </p:cNvPr>
          <p:cNvSpPr txBox="1"/>
          <p:nvPr/>
        </p:nvSpPr>
        <p:spPr>
          <a:xfrm>
            <a:off x="3612337" y="3126166"/>
            <a:ext cx="2194275" cy="143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Aptos Narrow" panose="020B0004020202020204" pitchFamily="34" charset="0"/>
              </a:rPr>
              <a:t>Application</a:t>
            </a:r>
            <a:r>
              <a:rPr lang="en-IN" sz="1050" dirty="0"/>
              <a:t> </a:t>
            </a:r>
            <a:r>
              <a:rPr lang="en-IN" sz="2800" b="1" dirty="0">
                <a:latin typeface="Aptos Narrow" panose="020B0004020202020204" pitchFamily="34" charset="0"/>
              </a:rPr>
              <a:t>Programming</a:t>
            </a:r>
            <a:r>
              <a:rPr lang="en-IN" sz="1050" dirty="0"/>
              <a:t> </a:t>
            </a:r>
            <a:r>
              <a:rPr lang="en-IN" sz="2800" b="1" dirty="0">
                <a:latin typeface="Aptos Narrow" panose="020B0004020202020204" pitchFamily="34" charset="0"/>
              </a:rPr>
              <a:t>Interface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7C8C58-5235-1944-360E-84FB1C3E9D50}"/>
              </a:ext>
            </a:extLst>
          </p:cNvPr>
          <p:cNvSpPr txBox="1"/>
          <p:nvPr/>
        </p:nvSpPr>
        <p:spPr>
          <a:xfrm>
            <a:off x="6465356" y="2538917"/>
            <a:ext cx="21951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ptos Narrow" panose="020B0004020202020204" pitchFamily="34" charset="0"/>
              </a:rPr>
              <a:t>A bridge that enables one application to request and receive specific data or services from another application</a:t>
            </a:r>
            <a:endParaRPr lang="en-IN" sz="2400" b="1" dirty="0">
              <a:latin typeface="Aptos Narrow" panose="020B00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A775F4-8B17-208C-86A9-1F466E39A624}"/>
              </a:ext>
            </a:extLst>
          </p:cNvPr>
          <p:cNvSpPr txBox="1"/>
          <p:nvPr/>
        </p:nvSpPr>
        <p:spPr>
          <a:xfrm>
            <a:off x="9282573" y="2341336"/>
            <a:ext cx="2194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Request: </a:t>
            </a:r>
            <a:r>
              <a:rPr lang="en-US" sz="2400" b="1" dirty="0"/>
              <a:t>You send a request to the API endpoint.</a:t>
            </a:r>
            <a:endParaRPr lang="en-IN" sz="2400" b="1" dirty="0">
              <a:latin typeface="Aptos Narrow" panose="020B00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CD370D-5A6D-65D3-679E-A0CC45535486}"/>
              </a:ext>
            </a:extLst>
          </p:cNvPr>
          <p:cNvSpPr txBox="1"/>
          <p:nvPr/>
        </p:nvSpPr>
        <p:spPr>
          <a:xfrm>
            <a:off x="9282573" y="3953574"/>
            <a:ext cx="2194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90000"/>
                  </a:schemeClr>
                </a:solidFill>
              </a:rPr>
              <a:t>Request: </a:t>
            </a:r>
            <a:r>
              <a:rPr lang="en-US" sz="2400" b="1" dirty="0"/>
              <a:t>The API returns the requested data, often in JSON or XML</a:t>
            </a:r>
            <a:endParaRPr lang="en-IN" sz="2400" b="1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271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22" grpId="0"/>
      <p:bldP spid="23" grpId="0" animBg="1"/>
      <p:bldP spid="24" grpId="0" animBg="1"/>
      <p:bldP spid="25" grpId="0" animBg="1"/>
      <p:bldP spid="26" grpId="0"/>
      <p:bldP spid="27" grpId="0"/>
      <p:bldP spid="28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D83A-227C-8A3A-D4A3-E4FFBCC92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CFDFE1-0AB5-907F-31E4-05F944ECF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BB95E-8964-5EC8-3F3F-9C5BAF6E0AA0}"/>
              </a:ext>
            </a:extLst>
          </p:cNvPr>
          <p:cNvSpPr txBox="1"/>
          <p:nvPr/>
        </p:nvSpPr>
        <p:spPr>
          <a:xfrm>
            <a:off x="3507304" y="0"/>
            <a:ext cx="5344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Why an API?</a:t>
            </a:r>
            <a:endParaRPr lang="en-IN" sz="80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86CE62-FE5D-0079-254F-A0DE42E74B27}"/>
              </a:ext>
            </a:extLst>
          </p:cNvPr>
          <p:cNvSpPr/>
          <p:nvPr/>
        </p:nvSpPr>
        <p:spPr>
          <a:xfrm>
            <a:off x="330742" y="1488570"/>
            <a:ext cx="2469152" cy="5208485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B41C8-75A3-D2F4-79AD-38C146024D34}"/>
              </a:ext>
            </a:extLst>
          </p:cNvPr>
          <p:cNvSpPr/>
          <p:nvPr/>
        </p:nvSpPr>
        <p:spPr>
          <a:xfrm>
            <a:off x="3147683" y="1488570"/>
            <a:ext cx="2601364" cy="5208485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D98BF0-56A7-EB59-787C-2867F8668B2D}"/>
              </a:ext>
            </a:extLst>
          </p:cNvPr>
          <p:cNvSpPr/>
          <p:nvPr/>
        </p:nvSpPr>
        <p:spPr>
          <a:xfrm>
            <a:off x="6149555" y="1488570"/>
            <a:ext cx="2601364" cy="5208485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007032-0F24-F5AA-E3B9-26111E4CDE6F}"/>
              </a:ext>
            </a:extLst>
          </p:cNvPr>
          <p:cNvSpPr/>
          <p:nvPr/>
        </p:nvSpPr>
        <p:spPr>
          <a:xfrm>
            <a:off x="9182912" y="1488570"/>
            <a:ext cx="2601364" cy="5208485"/>
          </a:xfrm>
          <a:prstGeom prst="rect">
            <a:avLst/>
          </a:prstGeom>
          <a:solidFill>
            <a:schemeClr val="accent1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54E04D-3E42-E12E-69DC-CD58FC4326DF}"/>
              </a:ext>
            </a:extLst>
          </p:cNvPr>
          <p:cNvSpPr txBox="1"/>
          <p:nvPr/>
        </p:nvSpPr>
        <p:spPr>
          <a:xfrm>
            <a:off x="362227" y="2434469"/>
            <a:ext cx="2384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APIs offer real-time data without any(minimum) discrepancy in it.</a:t>
            </a:r>
            <a:endParaRPr lang="en-IN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5D79E-7D64-0178-DB1A-1E192296B954}"/>
              </a:ext>
            </a:extLst>
          </p:cNvPr>
          <p:cNvSpPr txBox="1"/>
          <p:nvPr/>
        </p:nvSpPr>
        <p:spPr>
          <a:xfrm>
            <a:off x="3255891" y="2434469"/>
            <a:ext cx="23849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APIs can handle larger datasets by allowing us to retrieve necessary data from it.</a:t>
            </a:r>
            <a:endParaRPr lang="en-IN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EFE3DA-B716-1A34-30CD-DDBFB67ACB32}"/>
              </a:ext>
            </a:extLst>
          </p:cNvPr>
          <p:cNvSpPr txBox="1"/>
          <p:nvPr/>
        </p:nvSpPr>
        <p:spPr>
          <a:xfrm>
            <a:off x="6257763" y="2434469"/>
            <a:ext cx="23849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APIs are secure and use authentication methods to ensure safety.</a:t>
            </a:r>
            <a:endParaRPr lang="en-IN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C54D70-EB14-82C5-8837-93006D18B6DB}"/>
              </a:ext>
            </a:extLst>
          </p:cNvPr>
          <p:cNvSpPr txBox="1"/>
          <p:nvPr/>
        </p:nvSpPr>
        <p:spPr>
          <a:xfrm>
            <a:off x="9291120" y="2434469"/>
            <a:ext cx="2384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APIs ensure data consistency and reliability in the data provided b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711720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6D47D-E9A0-10C6-3F3E-CED4D5F9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46D9C7-F5D9-6F3F-8FF0-9D1EA24DA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14BF67-00AB-ED91-3DCC-5CF6D2398CE8}"/>
              </a:ext>
            </a:extLst>
          </p:cNvPr>
          <p:cNvSpPr txBox="1"/>
          <p:nvPr/>
        </p:nvSpPr>
        <p:spPr>
          <a:xfrm>
            <a:off x="1811938" y="2105561"/>
            <a:ext cx="8568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ptos Narrow" panose="020B0004020202020204" pitchFamily="34" charset="0"/>
              </a:rPr>
              <a:t>Parameters Chosen</a:t>
            </a:r>
            <a:endParaRPr lang="en-IN" sz="8000" b="1" dirty="0">
              <a:solidFill>
                <a:schemeClr val="accent4">
                  <a:lumMod val="20000"/>
                  <a:lumOff val="80000"/>
                </a:schemeClr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6952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3D655-0D2D-D8A7-2D05-557BDB4F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D09AA7-C48A-479D-3219-CD9BC5B34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0B7596-A41A-04F0-E757-5BECB4357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9" t="700"/>
          <a:stretch/>
        </p:blipFill>
        <p:spPr>
          <a:xfrm>
            <a:off x="6095998" y="-36378"/>
            <a:ext cx="6096001" cy="686637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52D881-F3FB-59A9-E805-2B49F455CA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" r="36239" b="1"/>
          <a:stretch/>
        </p:blipFill>
        <p:spPr>
          <a:xfrm>
            <a:off x="0" y="-36378"/>
            <a:ext cx="6096000" cy="686637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E3652294-C721-3010-DDDD-CD3981B807B3}"/>
              </a:ext>
            </a:extLst>
          </p:cNvPr>
          <p:cNvSpPr/>
          <p:nvPr/>
        </p:nvSpPr>
        <p:spPr>
          <a:xfrm rot="1733159">
            <a:off x="-3136350" y="-5099538"/>
            <a:ext cx="18464700" cy="17057076"/>
          </a:xfrm>
          <a:prstGeom prst="pie">
            <a:avLst>
              <a:gd name="adj1" fmla="val 818837"/>
              <a:gd name="adj2" fmla="val 1595891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606F8D-1AAC-5C88-7BC3-16096240E6C5}"/>
              </a:ext>
            </a:extLst>
          </p:cNvPr>
          <p:cNvSpPr txBox="1"/>
          <p:nvPr/>
        </p:nvSpPr>
        <p:spPr>
          <a:xfrm>
            <a:off x="697607" y="918631"/>
            <a:ext cx="4689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Aptos Display" panose="020B0004020202020204" pitchFamily="34" charset="0"/>
              </a:rPr>
              <a:t>Temperature</a:t>
            </a:r>
            <a:endParaRPr lang="en-IN" sz="60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028303-2CC6-EBF2-C828-90710ECC89A7}"/>
              </a:ext>
            </a:extLst>
          </p:cNvPr>
          <p:cNvSpPr txBox="1"/>
          <p:nvPr/>
        </p:nvSpPr>
        <p:spPr>
          <a:xfrm>
            <a:off x="697607" y="2117216"/>
            <a:ext cx="46892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Returns the temperature of a particular</a:t>
            </a:r>
          </a:p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location 2 meters above the ground. (°C)</a:t>
            </a:r>
            <a:endParaRPr lang="en-IN" sz="44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75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B36F-2038-EB24-06CE-B5A9272D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CEC51D-8A6F-151A-F0EA-8E8E4D57B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D3696D-F301-5BFD-215E-F2168CB94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9" t="700"/>
          <a:stretch/>
        </p:blipFill>
        <p:spPr>
          <a:xfrm>
            <a:off x="6095998" y="-36378"/>
            <a:ext cx="6096001" cy="686637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092862-6295-1BBF-2726-1CDA35EF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" r="36239" b="1"/>
          <a:stretch/>
        </p:blipFill>
        <p:spPr>
          <a:xfrm>
            <a:off x="0" y="-36378"/>
            <a:ext cx="6096000" cy="686637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2002B083-E27B-1490-53C9-CFDE3FDCE78E}"/>
              </a:ext>
            </a:extLst>
          </p:cNvPr>
          <p:cNvSpPr/>
          <p:nvPr/>
        </p:nvSpPr>
        <p:spPr>
          <a:xfrm rot="13201213">
            <a:off x="-3136350" y="-5099538"/>
            <a:ext cx="18464700" cy="17057076"/>
          </a:xfrm>
          <a:prstGeom prst="pie">
            <a:avLst>
              <a:gd name="adj1" fmla="val 818837"/>
              <a:gd name="adj2" fmla="val 1595891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778E7D-3A52-7662-EB29-5E68D7720AD7}"/>
              </a:ext>
            </a:extLst>
          </p:cNvPr>
          <p:cNvSpPr txBox="1"/>
          <p:nvPr/>
        </p:nvSpPr>
        <p:spPr>
          <a:xfrm>
            <a:off x="6692701" y="719339"/>
            <a:ext cx="4689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Aptos Display" panose="020B0004020202020204" pitchFamily="34" charset="0"/>
              </a:rPr>
              <a:t>Humidity</a:t>
            </a:r>
            <a:endParaRPr lang="en-IN" sz="60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F86DA0-42F5-64DC-0BB7-F7D44A67A984}"/>
              </a:ext>
            </a:extLst>
          </p:cNvPr>
          <p:cNvSpPr txBox="1"/>
          <p:nvPr/>
        </p:nvSpPr>
        <p:spPr>
          <a:xfrm>
            <a:off x="6692701" y="1917924"/>
            <a:ext cx="46892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Returns the relative humidity of a particular</a:t>
            </a:r>
          </a:p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location 2 meters above the ground. (%)</a:t>
            </a:r>
            <a:endParaRPr lang="en-IN" sz="44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41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9EE7-5B6B-1811-CD66-72B9C099A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E58203-C8D6-4138-75F6-8203EC82E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87"/>
            <a:ext cx="12192000" cy="6866374"/>
          </a:xfrm>
          <a:prstGeom prst="rect">
            <a:avLst/>
          </a:prstGeom>
          <a:effectLst>
            <a:reflection stA="45000" endPos="6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906423-971F-42B8-D690-131FA8205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" r="36239" b="1"/>
          <a:stretch/>
        </p:blipFill>
        <p:spPr>
          <a:xfrm>
            <a:off x="0" y="-36378"/>
            <a:ext cx="6096000" cy="6866374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FEEABA-098D-BA8B-6A20-8459B3A93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046" y="0"/>
            <a:ext cx="10527324" cy="6858000"/>
          </a:xfrm>
          <a:prstGeom prst="rect">
            <a:avLst/>
          </a:prstGeom>
        </p:spPr>
      </p:pic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8E790F40-EF37-3661-6CB6-C7F8B25421DF}"/>
              </a:ext>
            </a:extLst>
          </p:cNvPr>
          <p:cNvSpPr/>
          <p:nvPr/>
        </p:nvSpPr>
        <p:spPr>
          <a:xfrm rot="1733159">
            <a:off x="-3136350" y="-5099538"/>
            <a:ext cx="18464700" cy="17057076"/>
          </a:xfrm>
          <a:prstGeom prst="pie">
            <a:avLst>
              <a:gd name="adj1" fmla="val 1534764"/>
              <a:gd name="adj2" fmla="val 15958916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C7D219-1350-C459-78F5-FC4824C368A7}"/>
              </a:ext>
            </a:extLst>
          </p:cNvPr>
          <p:cNvSpPr txBox="1"/>
          <p:nvPr/>
        </p:nvSpPr>
        <p:spPr>
          <a:xfrm>
            <a:off x="365761" y="918631"/>
            <a:ext cx="5021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2"/>
                </a:solidFill>
                <a:latin typeface="Aptos Display" panose="020B0004020202020204" pitchFamily="34" charset="0"/>
              </a:rPr>
              <a:t>Sunrise Times</a:t>
            </a:r>
            <a:endParaRPr lang="en-IN" sz="60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96C568-76AD-3D22-B23E-2A978DD94E99}"/>
              </a:ext>
            </a:extLst>
          </p:cNvPr>
          <p:cNvSpPr txBox="1"/>
          <p:nvPr/>
        </p:nvSpPr>
        <p:spPr>
          <a:xfrm>
            <a:off x="697607" y="2117216"/>
            <a:ext cx="46892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Returns the time of day during which sunrise</a:t>
            </a:r>
          </a:p>
          <a:p>
            <a:r>
              <a:rPr lang="en-US" sz="4400" b="1" dirty="0">
                <a:solidFill>
                  <a:schemeClr val="bg2"/>
                </a:solidFill>
                <a:latin typeface="Aptos Display" panose="020B0004020202020204" pitchFamily="34" charset="0"/>
              </a:rPr>
              <a:t>begins. (Time format)</a:t>
            </a:r>
            <a:endParaRPr lang="en-IN" sz="4400" b="1" dirty="0">
              <a:solidFill>
                <a:schemeClr val="bg2"/>
              </a:solidFill>
              <a:latin typeface="Aptos Display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55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542</Words>
  <Application>Microsoft Office PowerPoint</Application>
  <PresentationFormat>Widescreen</PresentationFormat>
  <Paragraphs>80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 Display</vt:lpstr>
      <vt:lpstr>Aptos Narrow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Navneet P</dc:creator>
  <cp:lastModifiedBy>Navneet P</cp:lastModifiedBy>
  <cp:revision>65</cp:revision>
  <dcterms:created xsi:type="dcterms:W3CDTF">2024-11-04T08:52:46Z</dcterms:created>
  <dcterms:modified xsi:type="dcterms:W3CDTF">2024-11-11T08:46:43Z</dcterms:modified>
</cp:coreProperties>
</file>